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4"/>
  </p:sldMasterIdLst>
  <p:notesMasterIdLst>
    <p:notesMasterId r:id="rId23"/>
  </p:notesMasterIdLst>
  <p:handoutMasterIdLst>
    <p:handoutMasterId r:id="rId24"/>
  </p:handoutMasterIdLst>
  <p:sldIdLst>
    <p:sldId id="346" r:id="rId5"/>
    <p:sldId id="339" r:id="rId6"/>
    <p:sldId id="350" r:id="rId7"/>
    <p:sldId id="351" r:id="rId8"/>
    <p:sldId id="320" r:id="rId9"/>
    <p:sldId id="341" r:id="rId10"/>
    <p:sldId id="348" r:id="rId11"/>
    <p:sldId id="337" r:id="rId12"/>
    <p:sldId id="330" r:id="rId13"/>
    <p:sldId id="338" r:id="rId14"/>
    <p:sldId id="333" r:id="rId15"/>
    <p:sldId id="344" r:id="rId16"/>
    <p:sldId id="331" r:id="rId17"/>
    <p:sldId id="325" r:id="rId18"/>
    <p:sldId id="322" r:id="rId19"/>
    <p:sldId id="336" r:id="rId20"/>
    <p:sldId id="343" r:id="rId21"/>
    <p:sldId id="352" r:id="rId2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Robert S CIV USN NAVIFOR SUFFOLK VA (USA)" initials="CRSCUNSV(" lastIdx="2" clrIdx="0">
    <p:extLst>
      <p:ext uri="{19B8F6BF-5375-455C-9EA6-DF929625EA0E}">
        <p15:presenceInfo xmlns:p15="http://schemas.microsoft.com/office/powerpoint/2012/main" userId="S-1-5-21-1801674531-2146617017-725345543-938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366B7-5F87-4972-BAD6-87BF7D13AA9B}" v="90" dt="2020-12-22T18:51:40.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0" autoAdjust="0"/>
    <p:restoredTop sz="90868" autoAdjust="0"/>
  </p:normalViewPr>
  <p:slideViewPr>
    <p:cSldViewPr>
      <p:cViewPr varScale="1">
        <p:scale>
          <a:sx n="103" d="100"/>
          <a:sy n="103" d="100"/>
        </p:scale>
        <p:origin x="1476" y="96"/>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03366B7-5F87-4972-BAD6-87BF7D13AA9B}"/>
    <pc:docChg chg="addSld modSld">
      <pc:chgData name="" userId="" providerId="" clId="Web-{103366B7-5F87-4972-BAD6-87BF7D13AA9B}" dt="2020-12-22T18:57:02.926" v="302"/>
      <pc:docMkLst>
        <pc:docMk/>
      </pc:docMkLst>
      <pc:sldChg chg="addSp delSp modSp">
        <pc:chgData name="" userId="" providerId="" clId="Web-{103366B7-5F87-4972-BAD6-87BF7D13AA9B}" dt="2020-12-22T18:51:40.765" v="231" actId="1076"/>
        <pc:sldMkLst>
          <pc:docMk/>
          <pc:sldMk cId="2593611424" sldId="337"/>
        </pc:sldMkLst>
        <pc:spChg chg="add del mod">
          <ac:chgData name="" userId="" providerId="" clId="Web-{103366B7-5F87-4972-BAD6-87BF7D13AA9B}" dt="2020-12-22T18:51:32.983" v="229"/>
          <ac:spMkLst>
            <pc:docMk/>
            <pc:sldMk cId="2593611424" sldId="337"/>
            <ac:spMk id="6" creationId="{144A9639-9CF0-40D4-9A23-20811BCD3DD3}"/>
          </ac:spMkLst>
        </pc:spChg>
        <pc:picChg chg="add mod">
          <ac:chgData name="" userId="" providerId="" clId="Web-{103366B7-5F87-4972-BAD6-87BF7D13AA9B}" dt="2020-12-22T18:51:40.765" v="231" actId="1076"/>
          <ac:picMkLst>
            <pc:docMk/>
            <pc:sldMk cId="2593611424" sldId="337"/>
            <ac:picMk id="5" creationId="{F241F1B8-7548-40FB-ADFB-4033681CAD63}"/>
          </ac:picMkLst>
        </pc:picChg>
      </pc:sldChg>
      <pc:sldChg chg="modSp">
        <pc:chgData name="" userId="" providerId="" clId="Web-{103366B7-5F87-4972-BAD6-87BF7D13AA9B}" dt="2020-12-22T18:41:03.378" v="19" actId="20577"/>
        <pc:sldMkLst>
          <pc:docMk/>
          <pc:sldMk cId="2690856748" sldId="339"/>
        </pc:sldMkLst>
        <pc:spChg chg="mod">
          <ac:chgData name="" userId="" providerId="" clId="Web-{103366B7-5F87-4972-BAD6-87BF7D13AA9B}" dt="2020-12-22T18:41:03.378" v="19" actId="20577"/>
          <ac:spMkLst>
            <pc:docMk/>
            <pc:sldMk cId="2690856748" sldId="339"/>
            <ac:spMk id="7" creationId="{00000000-0000-0000-0000-000000000000}"/>
          </ac:spMkLst>
        </pc:spChg>
      </pc:sldChg>
      <pc:sldChg chg="modNotes">
        <pc:chgData name="" userId="" providerId="" clId="Web-{103366B7-5F87-4972-BAD6-87BF7D13AA9B}" dt="2020-12-22T18:47:19.042" v="205"/>
        <pc:sldMkLst>
          <pc:docMk/>
          <pc:sldMk cId="2844379846" sldId="340"/>
        </pc:sldMkLst>
      </pc:sldChg>
      <pc:sldChg chg="addSp delSp modSp">
        <pc:chgData name="" userId="" providerId="" clId="Web-{103366B7-5F87-4972-BAD6-87BF7D13AA9B}" dt="2020-12-22T18:49:52.560" v="222" actId="14100"/>
        <pc:sldMkLst>
          <pc:docMk/>
          <pc:sldMk cId="3119330914" sldId="341"/>
        </pc:sldMkLst>
        <pc:spChg chg="add del mod">
          <ac:chgData name="" userId="" providerId="" clId="Web-{103366B7-5F87-4972-BAD6-87BF7D13AA9B}" dt="2020-12-22T18:49:42.310" v="220"/>
          <ac:spMkLst>
            <pc:docMk/>
            <pc:sldMk cId="3119330914" sldId="341"/>
            <ac:spMk id="6" creationId="{5ABFB453-43B8-4A5A-9FF2-CE76AF0436AC}"/>
          </ac:spMkLst>
        </pc:spChg>
        <pc:picChg chg="add mod">
          <ac:chgData name="" userId="" providerId="" clId="Web-{103366B7-5F87-4972-BAD6-87BF7D13AA9B}" dt="2020-12-22T18:48:59.715" v="208" actId="14100"/>
          <ac:picMkLst>
            <pc:docMk/>
            <pc:sldMk cId="3119330914" sldId="341"/>
            <ac:picMk id="2" creationId="{BFD6CE55-3E58-4F78-9EFC-CC100B79DB3C}"/>
          </ac:picMkLst>
        </pc:picChg>
        <pc:picChg chg="add mod">
          <ac:chgData name="" userId="" providerId="" clId="Web-{103366B7-5F87-4972-BAD6-87BF7D13AA9B}" dt="2020-12-22T18:49:52.560" v="222" actId="14100"/>
          <ac:picMkLst>
            <pc:docMk/>
            <pc:sldMk cId="3119330914" sldId="341"/>
            <ac:picMk id="5" creationId="{54FB26F9-6DD8-4DFD-813B-1C95812ECD6F}"/>
          </ac:picMkLst>
        </pc:picChg>
      </pc:sldChg>
      <pc:sldChg chg="modSp new modNotes">
        <pc:chgData name="" userId="" providerId="" clId="Web-{103366B7-5F87-4972-BAD6-87BF7D13AA9B}" dt="2020-12-22T18:57:02.926" v="302"/>
        <pc:sldMkLst>
          <pc:docMk/>
          <pc:sldMk cId="1414735970" sldId="350"/>
        </pc:sldMkLst>
        <pc:spChg chg="mod">
          <ac:chgData name="" userId="" providerId="" clId="Web-{103366B7-5F87-4972-BAD6-87BF7D13AA9B}" dt="2020-12-22T18:43:12.490" v="60" actId="20577"/>
          <ac:spMkLst>
            <pc:docMk/>
            <pc:sldMk cId="1414735970" sldId="350"/>
            <ac:spMk id="2" creationId="{06D9544D-394D-4562-B581-BD7B8B4CCE3A}"/>
          </ac:spMkLst>
        </pc:spChg>
        <pc:spChg chg="mod">
          <ac:chgData name="" userId="" providerId="" clId="Web-{103366B7-5F87-4972-BAD6-87BF7D13AA9B}" dt="2020-12-22T18:40:56.034" v="9" actId="20577"/>
          <ac:spMkLst>
            <pc:docMk/>
            <pc:sldMk cId="1414735970" sldId="350"/>
            <ac:spMk id="3" creationId="{9FACC607-5890-4E51-838B-F8BB965C6C67}"/>
          </ac:spMkLst>
        </pc:spChg>
      </pc:sldChg>
    </pc:docChg>
  </pc:docChgLst>
  <pc:docChgLst>
    <pc:chgData clId="Web-{4F294EDE-50CF-42EA-BC98-854D9A539FC7}"/>
    <pc:docChg chg="modSld">
      <pc:chgData name="" userId="" providerId="" clId="Web-{4F294EDE-50CF-42EA-BC98-854D9A539FC7}" dt="2020-12-23T12:10:59.904" v="1"/>
      <pc:docMkLst>
        <pc:docMk/>
      </pc:docMkLst>
      <pc:sldChg chg="modNotes">
        <pc:chgData name="" userId="" providerId="" clId="Web-{4F294EDE-50CF-42EA-BC98-854D9A539FC7}" dt="2020-12-23T12:10:59.904" v="1"/>
        <pc:sldMkLst>
          <pc:docMk/>
          <pc:sldMk cId="1414735970" sldId="3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8/23/2024</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-Explain that the SECNAV Instruction is the Navy's OPSEC instruction dated May 2019.</a:t>
            </a:r>
          </a:p>
          <a:p>
            <a:r>
              <a:rPr lang="en-US" dirty="0">
                <a:latin typeface="Calibri"/>
                <a:cs typeface="Calibri"/>
              </a:rPr>
              <a:t>-The DoD Instruction is the </a:t>
            </a:r>
            <a:r>
              <a:rPr lang="en-US" dirty="0">
                <a:latin typeface="Times New Roman"/>
                <a:cs typeface="Times New Roman"/>
              </a:rPr>
              <a:t>DoD's Internet Services and Internet-Based </a:t>
            </a:r>
            <a:r>
              <a:rPr lang="en-US" dirty="0" smtClean="0">
                <a:latin typeface="Times New Roman"/>
                <a:cs typeface="Times New Roman"/>
              </a:rPr>
              <a:t>Capabilities, applications and messaging, 2 January 2019</a:t>
            </a:r>
            <a:r>
              <a:rPr lang="en-US" dirty="0">
                <a:latin typeface="Times New Roman"/>
                <a:cs typeface="Times New Roman"/>
              </a:rPr>
              <a:t> </a:t>
            </a:r>
            <a:endParaRPr lang="en-US" dirty="0">
              <a:cs typeface="Times New Roman"/>
            </a:endParaRPr>
          </a:p>
        </p:txBody>
      </p:sp>
      <p:sp>
        <p:nvSpPr>
          <p:cNvPr id="4" name="Slide Number Placeholder 3"/>
          <p:cNvSpPr>
            <a:spLocks noGrp="1"/>
          </p:cNvSpPr>
          <p:nvPr>
            <p:ph type="sldNum" sz="quarter" idx="5"/>
          </p:nvPr>
        </p:nvSpPr>
        <p:spPr/>
        <p:txBody>
          <a:bodyPr/>
          <a:lstStyle/>
          <a:p>
            <a:fld id="{6EE8D9D1-C5BB-482B-9079-B03CA147F87C}" type="slidenum">
              <a:rPr lang="en-US"/>
              <a:pPr/>
              <a:t>3</a:t>
            </a:fld>
            <a:endParaRPr lang="en-US"/>
          </a:p>
        </p:txBody>
      </p:sp>
    </p:spTree>
    <p:extLst>
      <p:ext uri="{BB962C8B-B14F-4D97-AF65-F5344CB8AC3E}">
        <p14:creationId xmlns:p14="http://schemas.microsoft.com/office/powerpoint/2010/main" val="200888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How to recognize Cat Phishing?</a:t>
            </a:r>
          </a:p>
          <a:p>
            <a:pPr lvl="1"/>
            <a:r>
              <a:rPr lang="en-US" dirty="0"/>
              <a:t>They’re too good to be true - May be the earliest warning sign. Catfish generally create fake online identities to seem more attractive than they really are. </a:t>
            </a:r>
          </a:p>
          <a:p>
            <a:pPr lvl="1"/>
            <a:r>
              <a:rPr lang="en-US" dirty="0"/>
              <a:t>Their profile is new or incomplete - Catfish have to keep details of an assumed identity straight, limiting the number of photos and personal information.</a:t>
            </a:r>
          </a:p>
          <a:p>
            <a:pPr lvl="1"/>
            <a:r>
              <a:rPr lang="en-US" dirty="0"/>
              <a:t>They move quickly - Catfish become very close very quickly.</a:t>
            </a:r>
          </a:p>
          <a:p>
            <a:pPr lvl="1"/>
            <a:r>
              <a:rPr lang="en-US" u="sng" dirty="0"/>
              <a:t>They won’t meet you</a:t>
            </a:r>
            <a:r>
              <a:rPr lang="en-US" dirty="0"/>
              <a:t> - This is the classic warning sign. The game is up when a fake online identity or profile is revealed. Because of this, a catfish will often avoid meeting you. Inventing stories about work emergencies, personal problems, or sick friends and relatives are common tactics for getting out of a face-to-face meeting.</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426543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13</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lvl="0"/>
            <a:r>
              <a:rPr lang="en-US" dirty="0" smtClean="0"/>
              <a:t>Scam that attempts to gain personal knowledge via phone call</a:t>
            </a:r>
          </a:p>
          <a:p>
            <a:pPr lvl="0"/>
            <a:endParaRPr lang="en-US" dirty="0" smtClean="0"/>
          </a:p>
          <a:p>
            <a:pPr lvl="0"/>
            <a:r>
              <a:rPr lang="en-US" dirty="0" smtClean="0"/>
              <a:t>Imitates legitimate business</a:t>
            </a:r>
          </a:p>
          <a:p>
            <a:pPr lvl="0"/>
            <a:endParaRPr lang="en-US" dirty="0" smtClean="0"/>
          </a:p>
          <a:p>
            <a:pPr lvl="0"/>
            <a:r>
              <a:rPr lang="en-US" dirty="0" smtClean="0"/>
              <a:t>Usually warns victim of fraudulent use of credit card or bank account</a:t>
            </a:r>
          </a:p>
          <a:p>
            <a:pPr lvl="0"/>
            <a:endParaRPr lang="en-US" dirty="0" smtClean="0"/>
          </a:p>
          <a:p>
            <a:pPr lvl="0"/>
            <a:r>
              <a:rPr lang="en-US" dirty="0" smtClean="0"/>
              <a:t>Requests banking information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Scam that uses text messages to trick victims into downloading a Trojan horse or virus onto their mobile device</a:t>
            </a:r>
          </a:p>
          <a:p>
            <a:pPr lvl="0"/>
            <a:endParaRPr lang="en-US" dirty="0" smtClean="0"/>
          </a:p>
          <a:p>
            <a:pPr lvl="0"/>
            <a:r>
              <a:rPr lang="en-US" dirty="0" smtClean="0"/>
              <a:t>May prompt victim to call a number</a:t>
            </a:r>
          </a:p>
          <a:p>
            <a:pPr lvl="0"/>
            <a:endParaRPr lang="en-US" dirty="0" smtClean="0"/>
          </a:p>
          <a:p>
            <a:pPr lvl="0"/>
            <a:r>
              <a:rPr lang="en-US" dirty="0" smtClean="0"/>
              <a:t>Personal information (bank, credit card, </a:t>
            </a:r>
            <a:r>
              <a:rPr lang="en-US" dirty="0" err="1" smtClean="0"/>
              <a:t>etc</a:t>
            </a:r>
            <a:r>
              <a:rPr lang="en-US" dirty="0" smtClean="0"/>
              <a:t>) will be requested</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Phishing scams may (or may not) have easily recognizable characteristics</a:t>
            </a:r>
          </a:p>
          <a:p>
            <a:pPr lvl="1"/>
            <a:r>
              <a:rPr lang="en-US" dirty="0" smtClean="0"/>
              <a:t>Spelling and punctuation errors</a:t>
            </a:r>
          </a:p>
          <a:p>
            <a:pPr lvl="1"/>
            <a:r>
              <a:rPr lang="en-US" dirty="0" smtClean="0"/>
              <a:t>Using threats to get people to give up their personal information</a:t>
            </a:r>
          </a:p>
          <a:p>
            <a:pPr lvl="1"/>
            <a:r>
              <a:rPr lang="en-US" dirty="0" smtClean="0"/>
              <a:t>Enticing subject lines </a:t>
            </a:r>
          </a:p>
          <a:p>
            <a:pPr lvl="1"/>
            <a:r>
              <a:rPr lang="en-US" dirty="0" smtClean="0"/>
              <a:t>Include a link to a web site requesting personal information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354088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Protect yourself from phishing scams:</a:t>
            </a:r>
          </a:p>
          <a:p>
            <a:r>
              <a:rPr lang="en-US" sz="1200" dirty="0"/>
              <a:t>-Do not register official government/.mil email accounts with any commercial websites.</a:t>
            </a:r>
          </a:p>
          <a:p>
            <a:r>
              <a:rPr lang="en-US" sz="1200" dirty="0"/>
              <a:t>-Patch/update web browsers as needed.</a:t>
            </a:r>
          </a:p>
          <a:p>
            <a:r>
              <a:rPr lang="en-US" sz="1200" dirty="0"/>
              <a:t>-Beware the unknown sender or sensational subject line.</a:t>
            </a:r>
          </a:p>
          <a:p>
            <a:r>
              <a:rPr lang="en-US" sz="1200" dirty="0"/>
              <a:t>-You will never get a free iPad, don’t fill anything out.</a:t>
            </a:r>
          </a:p>
          <a:p>
            <a:r>
              <a:rPr lang="en-US" sz="1200" dirty="0"/>
              <a:t>-When in doubt, call your financial institutions to verify if your account has been compromised.</a:t>
            </a:r>
          </a:p>
          <a:p>
            <a:r>
              <a:rPr lang="en-US" sz="1200" dirty="0"/>
              <a:t>-Do not follow links included in emails or text messages, use a known good link instead.</a:t>
            </a:r>
          </a:p>
          <a:p>
            <a:r>
              <a:rPr lang="en-US" sz="1200" dirty="0"/>
              <a:t>-Digitally sign and encrypt emails where ever possible. </a:t>
            </a:r>
          </a:p>
          <a:p>
            <a:r>
              <a:rPr lang="en-US" sz="1200" dirty="0"/>
              <a:t>-Only follow links or  download attachments from digitally signed emails. </a:t>
            </a:r>
          </a:p>
          <a:p>
            <a:r>
              <a:rPr lang="en-US" sz="1200" dirty="0"/>
              <a:t>-Do not follow links to unsubscribe from spam, simply mark as spam and delete. </a:t>
            </a:r>
          </a:p>
          <a:p>
            <a:r>
              <a:rPr lang="en-US" sz="1200" dirty="0"/>
              <a:t>-Do not make security challenge answers for account validation easy to guess/learn details.</a:t>
            </a:r>
          </a:p>
          <a:p>
            <a:r>
              <a:rPr lang="en-US" dirty="0"/>
              <a:t> </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125299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9BB8C1-199E-44AB-AEC9-D84D418FF287}" type="slidenum">
              <a:rPr lang="en-US" smtClean="0"/>
              <a:pPr/>
              <a:t>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a:t>
            </a:r>
            <a:r>
              <a:rPr lang="en-US" dirty="0" smtClean="0"/>
              <a:t>cycle </a:t>
            </a:r>
            <a:r>
              <a:rPr lang="en-US" dirty="0"/>
              <a:t>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a:t>
            </a:r>
            <a:r>
              <a:rPr lang="en-US" b="1" dirty="0" smtClean="0"/>
              <a:t>Cycle</a:t>
            </a:r>
            <a:r>
              <a:rPr lang="en-US" dirty="0" smtClean="0"/>
              <a:t>: </a:t>
            </a:r>
            <a:r>
              <a:rPr lang="en-US" dirty="0"/>
              <a:t>An analytical </a:t>
            </a:r>
            <a:r>
              <a:rPr lang="en-US" dirty="0" smtClean="0"/>
              <a:t>cycle </a:t>
            </a:r>
            <a:r>
              <a:rPr lang="en-US" dirty="0"/>
              <a:t>that involves </a:t>
            </a:r>
            <a:r>
              <a:rPr lang="en-US" dirty="0" smtClean="0"/>
              <a:t>six</a:t>
            </a:r>
            <a:r>
              <a:rPr lang="en-US" baseline="0" dirty="0" smtClean="0"/>
              <a:t> steps</a:t>
            </a:r>
            <a:r>
              <a:rPr lang="en-US" dirty="0" smtClean="0"/>
              <a:t>: </a:t>
            </a:r>
            <a:r>
              <a:rPr lang="en-US" dirty="0"/>
              <a:t>identification of </a:t>
            </a:r>
            <a:r>
              <a:rPr lang="en-US" b="1" dirty="0"/>
              <a:t>critical information, </a:t>
            </a:r>
            <a:r>
              <a:rPr lang="en-US" dirty="0"/>
              <a:t>analysis of threats, </a:t>
            </a:r>
            <a:r>
              <a:rPr lang="en-US" b="1" dirty="0"/>
              <a:t>analysis of vulnerabilities</a:t>
            </a:r>
            <a:r>
              <a:rPr lang="en-US" dirty="0"/>
              <a:t>, assessment of risks</a:t>
            </a:r>
            <a:r>
              <a:rPr lang="en-US" dirty="0" smtClean="0"/>
              <a:t>, </a:t>
            </a:r>
            <a:r>
              <a:rPr lang="en-US" dirty="0"/>
              <a:t>application of appropriate </a:t>
            </a:r>
            <a:r>
              <a:rPr lang="en-US" dirty="0" smtClean="0"/>
              <a:t>countermeasures and</a:t>
            </a:r>
            <a:r>
              <a:rPr lang="en-US" baseline="0" dirty="0" smtClean="0"/>
              <a:t> periodic assessment of effectiveness. (NSPM-28).</a:t>
            </a:r>
            <a:endParaRPr lang="en-US" dirty="0" smtClean="0"/>
          </a:p>
          <a:p>
            <a:pPr eaLnBrk="1" hangingPunct="1"/>
            <a:endParaRPr lang="en-US" dirty="0"/>
          </a:p>
          <a:p>
            <a:pPr eaLnBrk="1" hangingPunct="1"/>
            <a:r>
              <a:rPr lang="en-US" dirty="0"/>
              <a:t>Completing</a:t>
            </a:r>
            <a:r>
              <a:rPr lang="en-US" baseline="0" dirty="0"/>
              <a:t> this </a:t>
            </a:r>
            <a:r>
              <a:rPr lang="en-US" baseline="0" dirty="0" smtClean="0"/>
              <a:t>cycle </a:t>
            </a:r>
            <a:r>
              <a:rPr lang="en-US" baseline="0" dirty="0"/>
              <a:t>will allow commanders to make informed risk based decisions on what information they need to protect and </a:t>
            </a:r>
            <a:r>
              <a:rPr lang="en-US" baseline="0" dirty="0" smtClean="0"/>
              <a:t>how to </a:t>
            </a:r>
            <a:r>
              <a:rPr lang="en-US" baseline="0" dirty="0"/>
              <a:t>protect it. </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89387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Phishing is a criminal mechanism employing both social</a:t>
            </a:r>
            <a:r>
              <a:rPr lang="en-US" baseline="0" dirty="0"/>
              <a:t> </a:t>
            </a:r>
            <a:r>
              <a:rPr lang="en-US" dirty="0"/>
              <a:t>engineering and technical subterfuge to steal consumers’</a:t>
            </a:r>
            <a:r>
              <a:rPr lang="en-US" baseline="0" dirty="0"/>
              <a:t> </a:t>
            </a:r>
            <a:r>
              <a:rPr lang="en-US" dirty="0"/>
              <a:t>personal identity data and financial account credentials.</a:t>
            </a:r>
            <a:r>
              <a:rPr lang="en-US" baseline="0" dirty="0"/>
              <a:t>  </a:t>
            </a:r>
            <a:r>
              <a:rPr lang="en-US" dirty="0"/>
              <a:t>Social engineering schemes use spoofed e-mails</a:t>
            </a:r>
          </a:p>
          <a:p>
            <a:pPr eaLnBrk="1" hangingPunct="1"/>
            <a:r>
              <a:rPr lang="en-US" dirty="0"/>
              <a:t>purporting to be from legitimate businesses and</a:t>
            </a:r>
            <a:r>
              <a:rPr lang="en-US" baseline="0" dirty="0"/>
              <a:t> </a:t>
            </a:r>
            <a:r>
              <a:rPr lang="en-US" dirty="0"/>
              <a:t>agencies, designed to lead consumers to counterfeit</a:t>
            </a:r>
            <a:r>
              <a:rPr lang="en-US" baseline="0" dirty="0"/>
              <a:t> </a:t>
            </a:r>
            <a:r>
              <a:rPr lang="en-US" dirty="0"/>
              <a:t>websites that trick recipients into divulging financial data such as usernames and passwords. Technical</a:t>
            </a:r>
            <a:r>
              <a:rPr lang="en-US" baseline="0" dirty="0"/>
              <a:t> </a:t>
            </a:r>
            <a:r>
              <a:rPr lang="en-US" dirty="0"/>
              <a:t>subterfuge</a:t>
            </a:r>
            <a:r>
              <a:rPr lang="en-US" baseline="0" dirty="0"/>
              <a:t> </a:t>
            </a:r>
            <a:r>
              <a:rPr lang="en-US" dirty="0"/>
              <a:t>schemes plant </a:t>
            </a:r>
            <a:r>
              <a:rPr lang="en-US" dirty="0" err="1"/>
              <a:t>crimeware</a:t>
            </a:r>
            <a:r>
              <a:rPr lang="en-US" dirty="0"/>
              <a:t> onto PCs to steal</a:t>
            </a:r>
            <a:r>
              <a:rPr lang="en-US" baseline="0" dirty="0"/>
              <a:t> </a:t>
            </a:r>
            <a:r>
              <a:rPr lang="en-US" dirty="0"/>
              <a:t>credentials directly, often using systems to intercept</a:t>
            </a:r>
            <a:r>
              <a:rPr lang="en-US" baseline="0" dirty="0"/>
              <a:t> </a:t>
            </a:r>
            <a:r>
              <a:rPr lang="en-US" dirty="0"/>
              <a:t>consumers online account user names and passwords --</a:t>
            </a:r>
            <a:r>
              <a:rPr lang="en-US" baseline="0" dirty="0"/>
              <a:t> </a:t>
            </a:r>
            <a:r>
              <a:rPr lang="en-US" dirty="0"/>
              <a:t>and to corrupt local navigational infrastructures to</a:t>
            </a:r>
            <a:r>
              <a:rPr lang="en-US" baseline="0" dirty="0"/>
              <a:t> </a:t>
            </a:r>
            <a:r>
              <a:rPr lang="en-US" dirty="0"/>
              <a:t>misdirect consumers to counterfeit websites (or authentic</a:t>
            </a:r>
            <a:r>
              <a:rPr lang="en-US" baseline="0" dirty="0"/>
              <a:t> </a:t>
            </a:r>
            <a:r>
              <a:rPr lang="en-US" dirty="0"/>
              <a:t>websites through phisher-controlled proxies used to</a:t>
            </a:r>
            <a:r>
              <a:rPr lang="en-US" baseline="0" dirty="0"/>
              <a:t> </a:t>
            </a:r>
            <a:r>
              <a:rPr lang="en-US" dirty="0"/>
              <a:t>monitor and intercept consumers’ keystrokes).</a:t>
            </a:r>
            <a:endParaRPr lang="en-US" b="1" dirty="0"/>
          </a:p>
          <a:p>
            <a:pPr eaLnBrk="1" hangingPunct="1"/>
            <a:endParaRPr lang="en-US" b="1" dirty="0"/>
          </a:p>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process 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process</a:t>
            </a:r>
            <a:r>
              <a:rPr lang="en-US" dirty="0"/>
              <a:t>: An analytical process that involves five components: identification of critical information, analysis of threats, analysis of vulnerabilities, assessment of risks, and application of appropriate countermeasures (NSC 1988). </a:t>
            </a:r>
          </a:p>
          <a:p>
            <a:pPr eaLnBrk="1" hangingPunct="1"/>
            <a:endParaRPr lang="en-US" dirty="0"/>
          </a:p>
          <a:p>
            <a:pPr eaLnBrk="1" hangingPunct="1"/>
            <a:r>
              <a:rPr lang="en-US" dirty="0"/>
              <a:t>Source: http://www.ioss.gov/glossary.html#o</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293863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three elements are present in the majority of phishing attacks. If the attacker is successfully able to accomplish the first two steps the third is almost inevitable.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6</a:t>
            </a:fld>
            <a:endParaRPr lang="en-US"/>
          </a:p>
        </p:txBody>
      </p:sp>
    </p:spTree>
    <p:extLst>
      <p:ext uri="{BB962C8B-B14F-4D97-AF65-F5344CB8AC3E}">
        <p14:creationId xmlns:p14="http://schemas.microsoft.com/office/powerpoint/2010/main" val="418573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you’ll still see spelling errors, but the “bad guys” are getting much better, and oftentimes they’ll be no grammar or spelling mistakes.</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227408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a:t>
            </a:r>
            <a:r>
              <a:rPr lang="en-US" baseline="0" dirty="0"/>
              <a:t> most popular phishing techniques, especially around tax season.</a:t>
            </a:r>
          </a:p>
          <a:p>
            <a:r>
              <a:rPr lang="en-US" baseline="0" dirty="0"/>
              <a:t>-IRS does not send these types of emails.</a:t>
            </a:r>
          </a:p>
          <a:p>
            <a:r>
              <a:rPr lang="en-US" dirty="0"/>
              <a:t>-Report</a:t>
            </a:r>
            <a:r>
              <a:rPr lang="en-US" baseline="0" dirty="0"/>
              <a:t> these attempts to phishing@irs.gov</a:t>
            </a:r>
          </a:p>
          <a:p>
            <a:endParaRPr lang="en-US" baseline="0" dirty="0"/>
          </a:p>
          <a:p>
            <a:r>
              <a:rPr lang="en-US" b="1" dirty="0">
                <a:effectLst/>
              </a:rPr>
              <a:t>Phishing Remains on the IRS “Dirty Dozen” List of Tax Scams for the 2016 Filing Season</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37246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9</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effectLst/>
              </a:rPr>
              <a:t>Spear phishing is a new form of phishing being seen more frequently in 2015.  A spear phishing attack is usually an attack targeted at an individual within a company.  Attackers use specific information about their target to craft an email that is tailored toward the target.  These emails often look like they are from your bank or from a close friend or relative to trick the target into believing that the message sender is authentic.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Anatomy of a Spear</a:t>
            </a:r>
            <a:r>
              <a:rPr lang="en-US" baseline="0" dirty="0" smtClean="0"/>
              <a:t> Phishing attack.  Run through the steps as depicted on the slide.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379209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 Chat</a:t>
            </a:r>
            <a:r>
              <a:rPr lang="en-US" baseline="0" dirty="0"/>
              <a:t> Hack 1 March 2016</a:t>
            </a:r>
          </a:p>
          <a:p>
            <a:endParaRPr lang="en-US" baseline="0" dirty="0"/>
          </a:p>
          <a:p>
            <a:r>
              <a:rPr lang="en-US" dirty="0"/>
              <a:t>http://www.dclsearch.com/snapchat-hit-by-ceo-email-scam-as-whaling-attacks-increase/</a:t>
            </a:r>
          </a:p>
          <a:p>
            <a:endParaRPr lang="en-US" dirty="0"/>
          </a:p>
          <a:p>
            <a:r>
              <a:rPr lang="en-US" sz="1200" dirty="0">
                <a:effectLst/>
              </a:rPr>
              <a:t>The executive director of finance at a New Zealand finance institution called </a:t>
            </a:r>
            <a:r>
              <a:rPr lang="en-US" sz="1200" dirty="0" err="1">
                <a:effectLst/>
              </a:rPr>
              <a:t>Te</a:t>
            </a:r>
            <a:r>
              <a:rPr lang="en-US" sz="1200" dirty="0">
                <a:effectLst/>
              </a:rPr>
              <a:t> </a:t>
            </a:r>
            <a:r>
              <a:rPr lang="en-US" sz="1200" dirty="0" err="1">
                <a:effectLst/>
              </a:rPr>
              <a:t>Wananga</a:t>
            </a:r>
            <a:r>
              <a:rPr lang="en-US" sz="1200" dirty="0">
                <a:effectLst/>
              </a:rPr>
              <a:t> o </a:t>
            </a:r>
            <a:r>
              <a:rPr lang="en-US" sz="1200" dirty="0" err="1">
                <a:effectLst/>
              </a:rPr>
              <a:t>Aotearoa</a:t>
            </a:r>
            <a:r>
              <a:rPr lang="en-US" sz="1200" dirty="0">
                <a:effectLst/>
              </a:rPr>
              <a:t> left her job when she sent $118,000 to an offshore bank account after receiving an email that appeared to be from the firm’s chief executive telling her to move the money.</a:t>
            </a:r>
            <a:r>
              <a:rPr lang="en-US" dirty="0"/>
              <a:t/>
            </a:r>
            <a:br>
              <a:rPr lang="en-US" dirty="0"/>
            </a:br>
            <a:r>
              <a:rPr lang="en-US" dirty="0"/>
              <a:t/>
            </a:r>
            <a:br>
              <a:rPr lang="en-US" dirty="0"/>
            </a:br>
            <a:r>
              <a:rPr lang="en-US" sz="1200" dirty="0">
                <a:effectLst/>
              </a:rPr>
              <a:t>“Some of the most successful phishing attacks are those that successfully impersonate a person, particularly if that person is well known to the recipient,” he said.</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11</a:t>
            </a:fld>
            <a:endParaRPr lang="en-US"/>
          </a:p>
        </p:txBody>
      </p:sp>
    </p:spTree>
    <p:extLst>
      <p:ext uri="{BB962C8B-B14F-4D97-AF65-F5344CB8AC3E}">
        <p14:creationId xmlns:p14="http://schemas.microsoft.com/office/powerpoint/2010/main" val="85411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96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62187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75669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940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11371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815157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8"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2" name="Group 1"/>
          <p:cNvGrpSpPr/>
          <p:nvPr userDrawn="1"/>
        </p:nvGrpSpPr>
        <p:grpSpPr>
          <a:xfrm>
            <a:off x="8082668" y="46115"/>
            <a:ext cx="1026496" cy="920643"/>
            <a:chOff x="8082668" y="46115"/>
            <a:chExt cx="1026496" cy="920643"/>
          </a:xfrm>
        </p:grpSpPr>
        <p:sp>
          <p:nvSpPr>
            <p:cNvPr id="15" name="Oval 14"/>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250492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oveisrespect.org/getting-caught-catfish"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theconversation.com/why-do-we-fall-for-scams-55543"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buckmire.blogspot.com/2013/08/irs-announces-recognition-of-all-same.html"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Phishing </a:t>
            </a:r>
            <a:br>
              <a:rPr lang="en-US" dirty="0"/>
            </a:br>
            <a:r>
              <a:rPr lang="en-US" dirty="0"/>
              <a:t>DD MMM YY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3581789"/>
            <a:ext cx="4495800" cy="2527740"/>
          </a:xfrm>
          <a:prstGeom prst="rect">
            <a:avLst/>
          </a:prstGeom>
        </p:spPr>
      </p:pic>
    </p:spTree>
    <p:extLst>
      <p:ext uri="{BB962C8B-B14F-4D97-AF65-F5344CB8AC3E}">
        <p14:creationId xmlns:p14="http://schemas.microsoft.com/office/powerpoint/2010/main" val="409095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ichard.o.wightman\Desktop\infographic_hacker_update-gp-tran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881" y="1447800"/>
            <a:ext cx="8763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62100" y="0"/>
            <a:ext cx="6024563" cy="1066800"/>
          </a:xfrm>
        </p:spPr>
        <p:txBody>
          <a:bodyPr/>
          <a:lstStyle/>
          <a:p>
            <a:r>
              <a:rPr lang="en-US" dirty="0"/>
              <a:t>Spear Phishing</a:t>
            </a:r>
          </a:p>
        </p:txBody>
      </p:sp>
    </p:spTree>
    <p:extLst>
      <p:ext uri="{BB962C8B-B14F-4D97-AF65-F5344CB8AC3E}">
        <p14:creationId xmlns:p14="http://schemas.microsoft.com/office/powerpoint/2010/main" val="356488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EE~1.CAS\AppData\Local\Temp\1\SNAGHTMLef90f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448" y="3276600"/>
            <a:ext cx="5537372" cy="2924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half" idx="1"/>
          </p:nvPr>
        </p:nvSpPr>
        <p:spPr/>
        <p:txBody>
          <a:bodyPr/>
          <a:lstStyle/>
          <a:p>
            <a:r>
              <a:rPr lang="en-US" sz="1800" dirty="0"/>
              <a:t>A highly targeted phishing attack - aimed at senior executives - masquerading as a legitimate email</a:t>
            </a:r>
            <a:r>
              <a:rPr lang="en-US" sz="1800" dirty="0" smtClean="0"/>
              <a:t>.</a:t>
            </a:r>
          </a:p>
          <a:p>
            <a:r>
              <a:rPr lang="en-US" sz="1800" dirty="0" smtClean="0"/>
              <a:t>Any links are most likely malicious</a:t>
            </a:r>
          </a:p>
          <a:p>
            <a:endParaRPr lang="en-US" sz="1800" dirty="0"/>
          </a:p>
        </p:txBody>
      </p:sp>
      <p:sp>
        <p:nvSpPr>
          <p:cNvPr id="17" name="Content Placeholder 16"/>
          <p:cNvSpPr>
            <a:spLocks noGrp="1"/>
          </p:cNvSpPr>
          <p:nvPr>
            <p:ph sz="half" idx="2"/>
          </p:nvPr>
        </p:nvSpPr>
        <p:spPr>
          <a:xfrm>
            <a:off x="4648200" y="1371600"/>
            <a:ext cx="4267200" cy="5038725"/>
          </a:xfrm>
        </p:spPr>
        <p:txBody>
          <a:bodyPr/>
          <a:lstStyle/>
          <a:p>
            <a:r>
              <a:rPr lang="en-US" sz="1800" dirty="0"/>
              <a:t>March 2016:  Snapchat’s payroll department was targeted by an isolated email phishing scam in which a scammer impersonated a CEO and asked for employee payroll information.</a:t>
            </a:r>
          </a:p>
          <a:p>
            <a:endParaRPr lang="en-US" sz="1800" dirty="0"/>
          </a:p>
        </p:txBody>
      </p:sp>
      <p:sp>
        <p:nvSpPr>
          <p:cNvPr id="2" name="Title 1"/>
          <p:cNvSpPr>
            <a:spLocks noGrp="1"/>
          </p:cNvSpPr>
          <p:nvPr>
            <p:ph type="title"/>
          </p:nvPr>
        </p:nvSpPr>
        <p:spPr>
          <a:xfrm>
            <a:off x="1562100" y="0"/>
            <a:ext cx="6024563" cy="1066800"/>
          </a:xfrm>
        </p:spPr>
        <p:txBody>
          <a:bodyPr/>
          <a:lstStyle/>
          <a:p>
            <a:r>
              <a:rPr lang="en-US" dirty="0"/>
              <a:t>Whaling</a:t>
            </a:r>
          </a:p>
        </p:txBody>
      </p:sp>
      <p:sp>
        <p:nvSpPr>
          <p:cNvPr id="7" name="TextBox 6"/>
          <p:cNvSpPr txBox="1"/>
          <p:nvPr/>
        </p:nvSpPr>
        <p:spPr>
          <a:xfrm>
            <a:off x="6102259" y="5029200"/>
            <a:ext cx="2743200" cy="523220"/>
          </a:xfrm>
          <a:prstGeom prst="rect">
            <a:avLst/>
          </a:prstGeom>
          <a:noFill/>
        </p:spPr>
        <p:txBody>
          <a:bodyPr wrap="square" rtlCol="0">
            <a:spAutoFit/>
          </a:bodyPr>
          <a:lstStyle/>
          <a:p>
            <a:r>
              <a:rPr lang="en-US" sz="1400" b="1" dirty="0">
                <a:solidFill>
                  <a:srgbClr val="C00000"/>
                </a:solidFill>
              </a:rPr>
              <a:t>Download includes a keystroke logger virus</a:t>
            </a:r>
          </a:p>
        </p:txBody>
      </p:sp>
    </p:spTree>
    <p:extLst>
      <p:ext uri="{BB962C8B-B14F-4D97-AF65-F5344CB8AC3E}">
        <p14:creationId xmlns:p14="http://schemas.microsoft.com/office/powerpoint/2010/main" val="384523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 scam where someone, the ‘catfish,’ </a:t>
            </a:r>
            <a:r>
              <a:rPr lang="en-US" dirty="0">
                <a:hlinkClick r:id="rId3" tooltip="Getting Caught by a Catfish"/>
              </a:rPr>
              <a:t>creates a fictitious online identity</a:t>
            </a:r>
            <a:r>
              <a:rPr lang="en-US" dirty="0"/>
              <a:t> and </a:t>
            </a:r>
            <a:r>
              <a:rPr lang="en-US" dirty="0" smtClean="0"/>
              <a:t>seeks online </a:t>
            </a:r>
            <a:r>
              <a:rPr lang="en-US" dirty="0"/>
              <a:t>relationships. </a:t>
            </a:r>
          </a:p>
          <a:p>
            <a:endParaRPr lang="en-US" dirty="0" smtClean="0"/>
          </a:p>
          <a:p>
            <a:r>
              <a:rPr lang="en-US" dirty="0" smtClean="0"/>
              <a:t>Frequently </a:t>
            </a:r>
            <a:r>
              <a:rPr lang="en-US" dirty="0"/>
              <a:t>romantic relationships</a:t>
            </a:r>
          </a:p>
          <a:p>
            <a:endParaRPr lang="en-US" dirty="0" smtClean="0"/>
          </a:p>
          <a:p>
            <a:r>
              <a:rPr lang="en-US" dirty="0" smtClean="0"/>
              <a:t>Online </a:t>
            </a:r>
            <a:r>
              <a:rPr lang="en-US" dirty="0"/>
              <a:t>dating websites and cell phone dating apps are fertile hunting ground for catfish</a:t>
            </a:r>
          </a:p>
          <a:p>
            <a:endParaRPr lang="en-US" dirty="0" smtClean="0"/>
          </a:p>
          <a:p>
            <a:r>
              <a:rPr lang="en-US" dirty="0" smtClean="0"/>
              <a:t>How </a:t>
            </a:r>
            <a:r>
              <a:rPr lang="en-US" dirty="0"/>
              <a:t>to recognize Cat Phishing?</a:t>
            </a:r>
          </a:p>
          <a:p>
            <a:pPr lvl="1"/>
            <a:r>
              <a:rPr lang="en-US" dirty="0"/>
              <a:t>They’re too good to be true </a:t>
            </a:r>
          </a:p>
          <a:p>
            <a:pPr lvl="1"/>
            <a:r>
              <a:rPr lang="en-US" dirty="0"/>
              <a:t>Their profile is new or incomplete</a:t>
            </a:r>
          </a:p>
          <a:p>
            <a:pPr lvl="1"/>
            <a:r>
              <a:rPr lang="en-US" dirty="0"/>
              <a:t>They move quickly </a:t>
            </a:r>
          </a:p>
          <a:p>
            <a:pPr lvl="1"/>
            <a:r>
              <a:rPr lang="en-US" dirty="0"/>
              <a:t>They won’t meet you</a:t>
            </a:r>
          </a:p>
          <a:p>
            <a:endParaRPr lang="en-US" dirty="0"/>
          </a:p>
        </p:txBody>
      </p:sp>
      <p:sp>
        <p:nvSpPr>
          <p:cNvPr id="3" name="Title 2"/>
          <p:cNvSpPr>
            <a:spLocks noGrp="1"/>
          </p:cNvSpPr>
          <p:nvPr>
            <p:ph type="title"/>
          </p:nvPr>
        </p:nvSpPr>
        <p:spPr>
          <a:xfrm>
            <a:off x="1562100" y="0"/>
            <a:ext cx="6024563" cy="1066800"/>
          </a:xfrm>
        </p:spPr>
        <p:txBody>
          <a:bodyPr/>
          <a:lstStyle/>
          <a:p>
            <a:r>
              <a:rPr lang="en-US" dirty="0"/>
              <a:t>Cat Phishing</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0663" y="3429000"/>
            <a:ext cx="203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942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Scam that attempts to gain personal knowledge via phone call</a:t>
            </a:r>
          </a:p>
          <a:p>
            <a:pPr lvl="0"/>
            <a:endParaRPr lang="en-US" dirty="0" smtClean="0"/>
          </a:p>
          <a:p>
            <a:pPr lvl="0"/>
            <a:r>
              <a:rPr lang="en-US" dirty="0" smtClean="0"/>
              <a:t>Imitates </a:t>
            </a:r>
            <a:r>
              <a:rPr lang="en-US" dirty="0"/>
              <a:t>legitimate business</a:t>
            </a:r>
          </a:p>
          <a:p>
            <a:pPr lvl="0"/>
            <a:endParaRPr lang="en-US" dirty="0" smtClean="0"/>
          </a:p>
          <a:p>
            <a:pPr lvl="0"/>
            <a:r>
              <a:rPr lang="en-US" dirty="0" smtClean="0"/>
              <a:t>Usually </a:t>
            </a:r>
            <a:r>
              <a:rPr lang="en-US" dirty="0"/>
              <a:t>warns victim of fraudulent use of credit card or bank account</a:t>
            </a:r>
          </a:p>
          <a:p>
            <a:pPr lvl="1"/>
            <a:r>
              <a:rPr lang="en-US" dirty="0"/>
              <a:t>Requests banking information</a:t>
            </a:r>
          </a:p>
          <a:p>
            <a:endParaRPr lang="en-US" dirty="0"/>
          </a:p>
        </p:txBody>
      </p:sp>
      <p:sp>
        <p:nvSpPr>
          <p:cNvPr id="2" name="Title 1"/>
          <p:cNvSpPr>
            <a:spLocks noGrp="1"/>
          </p:cNvSpPr>
          <p:nvPr>
            <p:ph type="title"/>
          </p:nvPr>
        </p:nvSpPr>
        <p:spPr>
          <a:xfrm>
            <a:off x="1562100" y="0"/>
            <a:ext cx="6024563" cy="1066800"/>
          </a:xfrm>
        </p:spPr>
        <p:txBody>
          <a:bodyPr/>
          <a:lstStyle/>
          <a:p>
            <a:r>
              <a:rPr lang="en-US" dirty="0"/>
              <a:t>Vishing</a:t>
            </a: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41970" y="3124199"/>
            <a:ext cx="2020390" cy="326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8800" y="3657600"/>
            <a:ext cx="2180953" cy="1885714"/>
          </a:xfrm>
          <a:prstGeom prst="rect">
            <a:avLst/>
          </a:prstGeom>
          <a:ln>
            <a:solidFill>
              <a:schemeClr val="tx2"/>
            </a:solid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Scam that uses text messages to trick victims into downloading a Trojan horse or virus onto their mobile device</a:t>
            </a:r>
          </a:p>
          <a:p>
            <a:pPr lvl="0"/>
            <a:endParaRPr lang="en-US" dirty="0" smtClean="0"/>
          </a:p>
          <a:p>
            <a:pPr lvl="0"/>
            <a:r>
              <a:rPr lang="en-US" dirty="0" smtClean="0"/>
              <a:t>May </a:t>
            </a:r>
            <a:r>
              <a:rPr lang="en-US" dirty="0"/>
              <a:t>prompt victim to call a number</a:t>
            </a:r>
          </a:p>
          <a:p>
            <a:pPr lvl="1"/>
            <a:r>
              <a:rPr lang="en-US" dirty="0"/>
              <a:t>Personal information (bank, credit card, </a:t>
            </a:r>
            <a:r>
              <a:rPr lang="en-US" dirty="0" err="1"/>
              <a:t>etc</a:t>
            </a:r>
            <a:r>
              <a:rPr lang="en-US" dirty="0"/>
              <a:t>) will be requested</a:t>
            </a:r>
          </a:p>
          <a:p>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err="1"/>
              <a:t>Smishing</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048000"/>
            <a:ext cx="2158546" cy="3266705"/>
          </a:xfrm>
          <a:prstGeom prst="rect">
            <a:avLst/>
          </a:prstGeom>
          <a:ln>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400" y="3657600"/>
            <a:ext cx="2723705" cy="1755115"/>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scams may (or may not) have easily recognizable characteristics</a:t>
            </a:r>
          </a:p>
          <a:p>
            <a:pPr lvl="1"/>
            <a:r>
              <a:rPr lang="en-US" dirty="0"/>
              <a:t>Spelling and punctuation errors</a:t>
            </a:r>
          </a:p>
          <a:p>
            <a:pPr lvl="1"/>
            <a:r>
              <a:rPr lang="en-US" dirty="0"/>
              <a:t>Using threats to get people to give up their personal information</a:t>
            </a:r>
          </a:p>
          <a:p>
            <a:pPr lvl="1"/>
            <a:r>
              <a:rPr lang="en-US" dirty="0"/>
              <a:t>Enticing subject lines </a:t>
            </a:r>
          </a:p>
          <a:p>
            <a:pPr lvl="1"/>
            <a:r>
              <a:rPr lang="en-US" dirty="0"/>
              <a:t>Include a link to a web site requesting personal information </a:t>
            </a:r>
          </a:p>
        </p:txBody>
      </p:sp>
      <p:sp>
        <p:nvSpPr>
          <p:cNvPr id="2" name="Title 1"/>
          <p:cNvSpPr>
            <a:spLocks noGrp="1"/>
          </p:cNvSpPr>
          <p:nvPr>
            <p:ph type="title"/>
          </p:nvPr>
        </p:nvSpPr>
        <p:spPr>
          <a:xfrm>
            <a:off x="1562100" y="0"/>
            <a:ext cx="6024563" cy="1066800"/>
          </a:xfrm>
        </p:spPr>
        <p:txBody>
          <a:bodyPr/>
          <a:lstStyle/>
          <a:p>
            <a:r>
              <a:rPr lang="en-US" dirty="0"/>
              <a:t>Identifying a </a:t>
            </a:r>
            <a:r>
              <a:rPr lang="en-US" dirty="0" smtClean="0"/>
              <a:t>Phishing Scam</a:t>
            </a:r>
            <a:endParaRPr lang="en-US" dirty="0"/>
          </a:p>
        </p:txBody>
      </p:sp>
      <p:pic>
        <p:nvPicPr>
          <p:cNvPr id="7" name="Picture 2" descr="C:\Users\mark.a.phillipp\Desktop\whal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092" y="3268398"/>
            <a:ext cx="8553180" cy="2980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Do not open emails form someone you don't know</a:t>
            </a:r>
          </a:p>
          <a:p>
            <a:endParaRPr lang="en-US" dirty="0" smtClean="0"/>
          </a:p>
          <a:p>
            <a:r>
              <a:rPr lang="en-US" dirty="0" smtClean="0"/>
              <a:t>Your </a:t>
            </a:r>
            <a:r>
              <a:rPr lang="en-US" dirty="0"/>
              <a:t>bank will never email you for personal information</a:t>
            </a:r>
          </a:p>
          <a:p>
            <a:pPr lvl="1"/>
            <a:r>
              <a:rPr lang="en-US" dirty="0"/>
              <a:t>Visit or call the bank if you have doubt about your account</a:t>
            </a:r>
          </a:p>
          <a:p>
            <a:endParaRPr lang="en-US" dirty="0" smtClean="0"/>
          </a:p>
          <a:p>
            <a:r>
              <a:rPr lang="en-US" dirty="0" smtClean="0"/>
              <a:t>Never </a:t>
            </a:r>
            <a:r>
              <a:rPr lang="en-US" dirty="0"/>
              <a:t>unsubscribe from spam emails</a:t>
            </a:r>
          </a:p>
          <a:p>
            <a:pPr lvl="1"/>
            <a:r>
              <a:rPr lang="en-US" dirty="0"/>
              <a:t>Mark as spam and delete</a:t>
            </a:r>
          </a:p>
        </p:txBody>
      </p:sp>
      <p:sp>
        <p:nvSpPr>
          <p:cNvPr id="2" name="Title 1"/>
          <p:cNvSpPr>
            <a:spLocks noGrp="1"/>
          </p:cNvSpPr>
          <p:nvPr>
            <p:ph type="title"/>
          </p:nvPr>
        </p:nvSpPr>
        <p:spPr>
          <a:xfrm>
            <a:off x="1562100" y="0"/>
            <a:ext cx="6024563" cy="1066800"/>
          </a:xfrm>
        </p:spPr>
        <p:txBody>
          <a:bodyPr/>
          <a:lstStyle/>
          <a:p>
            <a:r>
              <a:rPr lang="en-US" dirty="0"/>
              <a:t>Protect </a:t>
            </a:r>
            <a:r>
              <a:rPr lang="en-US" dirty="0" smtClean="0"/>
              <a:t>Yourself</a:t>
            </a:r>
            <a:endParaRPr lang="en-US" dirty="0"/>
          </a:p>
        </p:txBody>
      </p:sp>
      <p:pic>
        <p:nvPicPr>
          <p:cNvPr id="5" name="Content Placeholder 4"/>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486400" y="2438400"/>
            <a:ext cx="2743200" cy="3780686"/>
          </a:xfrm>
        </p:spPr>
      </p:pic>
    </p:spTree>
    <p:extLst>
      <p:ext uri="{BB962C8B-B14F-4D97-AF65-F5344CB8AC3E}">
        <p14:creationId xmlns:p14="http://schemas.microsoft.com/office/powerpoint/2010/main" val="209724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OPSEC Overview</a:t>
            </a:r>
          </a:p>
          <a:p>
            <a:r>
              <a:rPr lang="en-US" dirty="0"/>
              <a:t>What is Phishing</a:t>
            </a:r>
          </a:p>
          <a:p>
            <a:r>
              <a:rPr lang="en-US" dirty="0"/>
              <a:t>IRS and Phishing</a:t>
            </a:r>
          </a:p>
          <a:p>
            <a:r>
              <a:rPr lang="en-US" dirty="0"/>
              <a:t>Spear Phishing</a:t>
            </a:r>
          </a:p>
          <a:p>
            <a:r>
              <a:rPr lang="en-US" dirty="0"/>
              <a:t>Whaling</a:t>
            </a:r>
          </a:p>
          <a:p>
            <a:r>
              <a:rPr lang="en-US" dirty="0"/>
              <a:t>Cat Phishing</a:t>
            </a:r>
          </a:p>
          <a:p>
            <a:r>
              <a:rPr lang="en-US" dirty="0"/>
              <a:t>Vishing</a:t>
            </a:r>
          </a:p>
          <a:p>
            <a:r>
              <a:rPr lang="en-US" dirty="0" err="1"/>
              <a:t>Smishing</a:t>
            </a:r>
            <a:endParaRPr lang="en-US" dirty="0"/>
          </a:p>
          <a:p>
            <a:r>
              <a:rPr lang="en-US" dirty="0"/>
              <a:t>Identification of attack and how to protect against </a:t>
            </a:r>
          </a:p>
          <a:p>
            <a:r>
              <a:rPr lang="en-US" dirty="0"/>
              <a:t>NOST Contact Info</a:t>
            </a:r>
          </a:p>
        </p:txBody>
      </p:sp>
      <p:sp>
        <p:nvSpPr>
          <p:cNvPr id="6" name="Title 5"/>
          <p:cNvSpPr>
            <a:spLocks noGrp="1"/>
          </p:cNvSpPr>
          <p:nvPr>
            <p:ph type="title"/>
          </p:nvPr>
        </p:nvSpPr>
        <p:spPr>
          <a:xfrm>
            <a:off x="1562100" y="0"/>
            <a:ext cx="6024563" cy="1066800"/>
          </a:xfrm>
        </p:spPr>
        <p:txBody>
          <a:bodyPr/>
          <a:lstStyle/>
          <a:p>
            <a:r>
              <a:rPr lang="en-US" dirty="0"/>
              <a:t>Summary</a:t>
            </a:r>
          </a:p>
        </p:txBody>
      </p:sp>
    </p:spTree>
    <p:extLst>
      <p:ext uri="{BB962C8B-B14F-4D97-AF65-F5344CB8AC3E}">
        <p14:creationId xmlns:p14="http://schemas.microsoft.com/office/powerpoint/2010/main" val="177249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smtClean="0"/>
              <a:t>NAVY_OPSEC@us.navy.mil</a:t>
            </a:r>
            <a:endParaRPr lang="en-US" sz="1000" dirty="0" smtClean="0"/>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379617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OPSEC Overview</a:t>
            </a:r>
          </a:p>
          <a:p>
            <a:r>
              <a:rPr lang="en-US" dirty="0"/>
              <a:t>What is Phishing</a:t>
            </a:r>
          </a:p>
          <a:p>
            <a:r>
              <a:rPr lang="en-US" dirty="0"/>
              <a:t>IRS and Phishing</a:t>
            </a:r>
          </a:p>
          <a:p>
            <a:r>
              <a:rPr lang="en-US" dirty="0"/>
              <a:t>Spear Phishing</a:t>
            </a:r>
          </a:p>
          <a:p>
            <a:r>
              <a:rPr lang="en-US" dirty="0"/>
              <a:t>Whaling</a:t>
            </a:r>
          </a:p>
          <a:p>
            <a:r>
              <a:rPr lang="en-US" dirty="0"/>
              <a:t>Cat Phishing</a:t>
            </a:r>
          </a:p>
          <a:p>
            <a:r>
              <a:rPr lang="en-US" dirty="0"/>
              <a:t>Vishing</a:t>
            </a:r>
          </a:p>
          <a:p>
            <a:r>
              <a:rPr lang="en-US" dirty="0" err="1"/>
              <a:t>Smishing</a:t>
            </a:r>
            <a:endParaRPr lang="en-US" dirty="0"/>
          </a:p>
          <a:p>
            <a:r>
              <a:rPr lang="en-US" dirty="0"/>
              <a:t>Identification of attack and how to protect against </a:t>
            </a:r>
          </a:p>
          <a:p>
            <a:r>
              <a:rPr lang="en-US" dirty="0"/>
              <a:t>NOST Contact Info</a:t>
            </a:r>
          </a:p>
        </p:txBody>
      </p:sp>
      <p:sp>
        <p:nvSpPr>
          <p:cNvPr id="7" name="Title 1"/>
          <p:cNvSpPr>
            <a:spLocks noGrp="1"/>
          </p:cNvSpPr>
          <p:nvPr>
            <p:ph type="title"/>
          </p:nvPr>
        </p:nvSpPr>
        <p:spPr>
          <a:xfrm>
            <a:off x="1562100" y="0"/>
            <a:ext cx="6024563" cy="1066800"/>
          </a:xfrm>
        </p:spPr>
        <p:txBody>
          <a:bodyPr/>
          <a:lstStyle/>
          <a:p>
            <a:r>
              <a:rPr lang="en-US" dirty="0"/>
              <a:t>Overview</a:t>
            </a:r>
          </a:p>
        </p:txBody>
      </p:sp>
    </p:spTree>
    <p:extLst>
      <p:ext uri="{BB962C8B-B14F-4D97-AF65-F5344CB8AC3E}">
        <p14:creationId xmlns:p14="http://schemas.microsoft.com/office/powerpoint/2010/main" val="269085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D9544D-394D-4562-B581-BD7B8B4CCE3A}"/>
              </a:ext>
            </a:extLst>
          </p:cNvPr>
          <p:cNvSpPr>
            <a:spLocks noGrp="1"/>
          </p:cNvSpPr>
          <p:nvPr>
            <p:ph idx="1"/>
          </p:nvPr>
        </p:nvSpPr>
        <p:spPr/>
        <p:txBody>
          <a:bodyPr/>
          <a:lstStyle/>
          <a:p>
            <a:r>
              <a:rPr lang="en-US" dirty="0"/>
              <a:t>Department of Defense Instruction (</a:t>
            </a:r>
            <a:r>
              <a:rPr lang="en-US" dirty="0" err="1"/>
              <a:t>DoDI</a:t>
            </a:r>
            <a:r>
              <a:rPr lang="en-US" dirty="0"/>
              <a:t>) 8170.01, 2 January 2019, Online Information Management and Electronic Messaging</a:t>
            </a:r>
          </a:p>
          <a:p>
            <a:r>
              <a:rPr lang="en-US" dirty="0" smtClean="0"/>
              <a:t>SECNAVINST 3070.2A, 9 May 2019, Operations Security</a:t>
            </a:r>
          </a:p>
          <a:p>
            <a:r>
              <a:rPr lang="en-US" dirty="0" smtClean="0"/>
              <a:t>NTTP 3-13.3, December 2022, </a:t>
            </a:r>
            <a:r>
              <a:rPr lang="en-US" dirty="0"/>
              <a:t>Operations Security</a:t>
            </a:r>
          </a:p>
          <a:p>
            <a:r>
              <a:rPr lang="en-US" dirty="0"/>
              <a:t>SECNAVINST 5720.44C W/CH-2, 21 February 2012, DON Public Affairs Policy and Regulations </a:t>
            </a:r>
          </a:p>
          <a:p>
            <a:r>
              <a:rPr lang="en-US" dirty="0" smtClean="0"/>
              <a:t>Navy </a:t>
            </a:r>
            <a:r>
              <a:rPr lang="en-US" dirty="0"/>
              <a:t>Social Media Handbook (</a:t>
            </a:r>
            <a:r>
              <a:rPr lang="en-US" dirty="0" smtClean="0"/>
              <a:t>2023)</a:t>
            </a:r>
            <a:endParaRPr lang="en-US" dirty="0"/>
          </a:p>
          <a:p>
            <a:pPr marL="0" indent="0">
              <a:buNone/>
            </a:pPr>
            <a:endParaRPr lang="en-US" dirty="0" smtClean="0">
              <a:cs typeface="Arial"/>
            </a:endParaRPr>
          </a:p>
        </p:txBody>
      </p:sp>
      <p:sp>
        <p:nvSpPr>
          <p:cNvPr id="3" name="Title 2">
            <a:extLst>
              <a:ext uri="{FF2B5EF4-FFF2-40B4-BE49-F238E27FC236}">
                <a16:creationId xmlns:a16="http://schemas.microsoft.com/office/drawing/2014/main" id="{9FACC607-5890-4E51-838B-F8BB965C6C67}"/>
              </a:ext>
            </a:extLst>
          </p:cNvPr>
          <p:cNvSpPr>
            <a:spLocks noGrp="1"/>
          </p:cNvSpPr>
          <p:nvPr>
            <p:ph type="title"/>
          </p:nvPr>
        </p:nvSpPr>
        <p:spPr>
          <a:xfrm>
            <a:off x="1562100" y="0"/>
            <a:ext cx="6024563" cy="1066800"/>
          </a:xfrm>
        </p:spPr>
        <p:txBody>
          <a:bodyPr/>
          <a:lstStyle/>
          <a:p>
            <a:r>
              <a:rPr lang="en-US" dirty="0">
                <a:cs typeface="Arial"/>
              </a:rPr>
              <a:t>References</a:t>
            </a:r>
            <a:endParaRPr lang="en-US" dirty="0"/>
          </a:p>
        </p:txBody>
      </p:sp>
    </p:spTree>
    <p:extLst>
      <p:ext uri="{BB962C8B-B14F-4D97-AF65-F5344CB8AC3E}">
        <p14:creationId xmlns:p14="http://schemas.microsoft.com/office/powerpoint/2010/main" val="141473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OPSEC is a </a:t>
            </a:r>
            <a:r>
              <a:rPr lang="en-US" dirty="0" smtClean="0"/>
              <a:t>cycle </a:t>
            </a:r>
            <a:r>
              <a:rPr lang="en-US" dirty="0"/>
              <a:t>that identifies critical information, analyzes potential threats and vulnerabilities, assesses risk</a:t>
            </a:r>
            <a:r>
              <a:rPr lang="en-US" dirty="0" smtClean="0"/>
              <a:t>, </a:t>
            </a:r>
            <a:r>
              <a:rPr lang="en-US" dirty="0"/>
              <a:t>develops countermeasures to safeguard critical </a:t>
            </a:r>
            <a:r>
              <a:rPr lang="en-US" dirty="0" smtClean="0"/>
              <a:t>information, and periodically assesses the effectiveness of the units OPSEC posture.</a:t>
            </a:r>
            <a:endParaRPr lang="en-US" dirty="0"/>
          </a:p>
          <a:p>
            <a:endParaRPr lang="en-US" dirty="0"/>
          </a:p>
        </p:txBody>
      </p:sp>
      <p:sp>
        <p:nvSpPr>
          <p:cNvPr id="2" name="Title 1"/>
          <p:cNvSpPr>
            <a:spLocks noGrp="1"/>
          </p:cNvSpPr>
          <p:nvPr>
            <p:ph type="title"/>
          </p:nvPr>
        </p:nvSpPr>
        <p:spPr>
          <a:xfrm>
            <a:off x="1562100" y="-1"/>
            <a:ext cx="6024563" cy="1084527"/>
          </a:xfrm>
        </p:spPr>
        <p:txBody>
          <a:bodyPr/>
          <a:lstStyle/>
          <a:p>
            <a:r>
              <a:rPr lang="en-US" dirty="0"/>
              <a:t>Operations Security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667000"/>
            <a:ext cx="3687919" cy="3446727"/>
          </a:xfrm>
          <a:prstGeom prst="rect">
            <a:avLst/>
          </a:prstGeom>
        </p:spPr>
      </p:pic>
    </p:spTree>
    <p:extLst>
      <p:ext uri="{BB962C8B-B14F-4D97-AF65-F5344CB8AC3E}">
        <p14:creationId xmlns:p14="http://schemas.microsoft.com/office/powerpoint/2010/main" val="428250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is an illegal activity using social engineering techniques to fraudulently solicit sensitive information or install malicious software. </a:t>
            </a:r>
          </a:p>
          <a:p>
            <a:endParaRPr lang="en-US" dirty="0" smtClean="0"/>
          </a:p>
          <a:p>
            <a:r>
              <a:rPr lang="en-US" dirty="0" smtClean="0"/>
              <a:t>Objective </a:t>
            </a:r>
            <a:r>
              <a:rPr lang="en-US" dirty="0"/>
              <a:t>is to gain knowledge of sensitive information</a:t>
            </a:r>
          </a:p>
          <a:p>
            <a:pPr lvl="1"/>
            <a:r>
              <a:rPr lang="en-US" dirty="0"/>
              <a:t>Usernames/passwords</a:t>
            </a:r>
          </a:p>
          <a:p>
            <a:pPr lvl="1"/>
            <a:r>
              <a:rPr lang="en-US" dirty="0"/>
              <a:t>Personal information</a:t>
            </a:r>
          </a:p>
          <a:p>
            <a:pPr lvl="1"/>
            <a:r>
              <a:rPr lang="en-US" dirty="0"/>
              <a:t>Military operations</a:t>
            </a:r>
          </a:p>
          <a:p>
            <a:pPr lvl="1"/>
            <a:r>
              <a:rPr lang="en-US" dirty="0"/>
              <a:t>Financial information</a:t>
            </a:r>
          </a:p>
          <a:p>
            <a:endParaRPr lang="en-US" dirty="0"/>
          </a:p>
          <a:p>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a:t>Phishing</a:t>
            </a:r>
          </a:p>
        </p:txBody>
      </p:sp>
      <p:pic>
        <p:nvPicPr>
          <p:cNvPr id="5" name="Picture 1046"/>
          <p:cNvPicPr>
            <a:picLocks noChangeAspect="1" noChangeArrowheads="1"/>
          </p:cNvPicPr>
          <p:nvPr/>
        </p:nvPicPr>
        <p:blipFill>
          <a:blip r:embed="rId3" cstate="email"/>
          <a:srcRect/>
          <a:stretch>
            <a:fillRect/>
          </a:stretch>
        </p:blipFill>
        <p:spPr bwMode="auto">
          <a:xfrm>
            <a:off x="4191000" y="3505200"/>
            <a:ext cx="3810000" cy="1959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295400"/>
            <a:ext cx="8683625" cy="5105400"/>
          </a:xfrm>
        </p:spPr>
        <p:txBody>
          <a:bodyPr/>
          <a:lstStyle/>
          <a:p>
            <a:pPr marL="0" indent="0" algn="ctr">
              <a:buNone/>
            </a:pPr>
            <a:r>
              <a:rPr lang="en-US" sz="2000" dirty="0"/>
              <a:t>Characterized by a lure, hook, and catch</a:t>
            </a:r>
          </a:p>
          <a:p>
            <a:r>
              <a:rPr lang="en-US" dirty="0"/>
              <a:t>The Lure</a:t>
            </a:r>
            <a:endParaRPr lang="en-US" b="0" dirty="0"/>
          </a:p>
          <a:p>
            <a:pPr lvl="1"/>
            <a:r>
              <a:rPr lang="en-US" sz="1400" dirty="0"/>
              <a:t>The lure is an enticement delivered through email. The email contains a message encouraging the recipient to follow an included hypertext link. The hyperlink often masks a spoofed uniform resource locator (URL) of a legitimate website.</a:t>
            </a:r>
          </a:p>
          <a:p>
            <a:r>
              <a:rPr lang="en-US" dirty="0"/>
              <a:t>The Hook</a:t>
            </a:r>
            <a:endParaRPr lang="en-US" b="0" dirty="0"/>
          </a:p>
          <a:p>
            <a:pPr lvl="1"/>
            <a:r>
              <a:rPr lang="en-US" sz="1400" dirty="0"/>
              <a:t>The hook is a malicious website designed to look and feel like a legitimate website. The authentic-looking website asks the victim to disclose privacy-related information, such as user identification and password. Often the hook is an obfuscated URL that is very close to one the victim finds legitimate and is really a site under the attacker’s control.</a:t>
            </a:r>
          </a:p>
          <a:p>
            <a:r>
              <a:rPr lang="en-US" dirty="0" smtClean="0"/>
              <a:t>The Catch</a:t>
            </a:r>
          </a:p>
          <a:p>
            <a:pPr lvl="1"/>
            <a:r>
              <a:rPr lang="en-US" sz="1400" dirty="0" smtClean="0"/>
              <a:t>The catch is when the originator of the phishing message uses the information collected from the hook to masquerade as the victim and conduct illegal financial transactions.</a:t>
            </a:r>
            <a:endParaRPr lang="en-US" sz="1400" dirty="0"/>
          </a:p>
        </p:txBody>
      </p:sp>
      <p:sp>
        <p:nvSpPr>
          <p:cNvPr id="4" name="Title 7"/>
          <p:cNvSpPr>
            <a:spLocks noGrp="1"/>
          </p:cNvSpPr>
          <p:nvPr>
            <p:ph type="title"/>
          </p:nvPr>
        </p:nvSpPr>
        <p:spPr>
          <a:xfrm>
            <a:off x="1562100" y="0"/>
            <a:ext cx="6024563" cy="1066800"/>
          </a:xfrm>
        </p:spPr>
        <p:txBody>
          <a:bodyPr/>
          <a:lstStyle/>
          <a:p>
            <a:r>
              <a:rPr lang="en-US" dirty="0"/>
              <a:t>Phishing Attack</a:t>
            </a:r>
          </a:p>
        </p:txBody>
      </p:sp>
      <p:pic>
        <p:nvPicPr>
          <p:cNvPr id="2" name="Picture 4" descr="Fishing Coast Ocean · Free photo on Pixabay">
            <a:extLst>
              <a:ext uri="{FF2B5EF4-FFF2-40B4-BE49-F238E27FC236}">
                <a16:creationId xmlns:a16="http://schemas.microsoft.com/office/drawing/2014/main" id="{BFD6CE55-3E58-4F78-9EFC-CC100B79DB3C}"/>
              </a:ext>
            </a:extLst>
          </p:cNvPr>
          <p:cNvPicPr>
            <a:picLocks noChangeAspect="1"/>
          </p:cNvPicPr>
          <p:nvPr/>
        </p:nvPicPr>
        <p:blipFill>
          <a:blip r:embed="rId3"/>
          <a:stretch>
            <a:fillRect/>
          </a:stretch>
        </p:blipFill>
        <p:spPr>
          <a:xfrm>
            <a:off x="1562100" y="4989285"/>
            <a:ext cx="2133601" cy="1422401"/>
          </a:xfrm>
          <a:prstGeom prst="rect">
            <a:avLst/>
          </a:prstGeom>
        </p:spPr>
      </p:pic>
      <p:pic>
        <p:nvPicPr>
          <p:cNvPr id="5" name="Picture 5">
            <a:extLst>
              <a:ext uri="{FF2B5EF4-FFF2-40B4-BE49-F238E27FC236}">
                <a16:creationId xmlns:a16="http://schemas.microsoft.com/office/drawing/2014/main" id="{54FB26F9-6DD8-4DFD-813B-1C95812ECD6F}"/>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5181600" y="4989285"/>
            <a:ext cx="2633663" cy="1331520"/>
          </a:xfrm>
          <a:prstGeom prst="rect">
            <a:avLst/>
          </a:prstGeom>
        </p:spPr>
      </p:pic>
    </p:spTree>
    <p:extLst>
      <p:ext uri="{BB962C8B-B14F-4D97-AF65-F5344CB8AC3E}">
        <p14:creationId xmlns:p14="http://schemas.microsoft.com/office/powerpoint/2010/main" val="3119330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Phishing: </a:t>
            </a:r>
          </a:p>
          <a:p>
            <a:pPr lvl="1"/>
            <a:r>
              <a:rPr lang="en-US" dirty="0"/>
              <a:t>Attempts, via email, to acquire personal information from an Internet user by pretending to be a credible source</a:t>
            </a:r>
          </a:p>
          <a:p>
            <a:r>
              <a:rPr lang="en-US" dirty="0"/>
              <a:t>Indicators:</a:t>
            </a:r>
          </a:p>
          <a:p>
            <a:pPr lvl="1"/>
            <a:r>
              <a:rPr lang="en-US" dirty="0"/>
              <a:t>Spelling </a:t>
            </a:r>
            <a:r>
              <a:rPr lang="en-US" dirty="0" smtClean="0"/>
              <a:t>errors (they have improved)</a:t>
            </a:r>
            <a:endParaRPr lang="en-US" dirty="0"/>
          </a:p>
          <a:p>
            <a:pPr lvl="1"/>
            <a:r>
              <a:rPr lang="en-US" dirty="0"/>
              <a:t>Links in the email (malicious)</a:t>
            </a:r>
          </a:p>
          <a:p>
            <a:pPr lvl="1"/>
            <a:r>
              <a:rPr lang="en-US" dirty="0"/>
              <a:t>Communicated threats</a:t>
            </a:r>
          </a:p>
          <a:p>
            <a:pPr lvl="1"/>
            <a:r>
              <a:rPr lang="en-US" dirty="0"/>
              <a:t>Will be from a prominent business or company </a:t>
            </a:r>
          </a:p>
          <a:p>
            <a:endParaRPr lang="en-US" dirty="0"/>
          </a:p>
          <a:p>
            <a:endParaRPr lang="en-US" dirty="0"/>
          </a:p>
        </p:txBody>
      </p:sp>
      <p:sp>
        <p:nvSpPr>
          <p:cNvPr id="4" name="Title 3"/>
          <p:cNvSpPr>
            <a:spLocks noGrp="1"/>
          </p:cNvSpPr>
          <p:nvPr>
            <p:ph type="title"/>
          </p:nvPr>
        </p:nvSpPr>
        <p:spPr>
          <a:xfrm>
            <a:off x="1562100" y="0"/>
            <a:ext cx="6024563" cy="1066800"/>
          </a:xfrm>
        </p:spPr>
        <p:txBody>
          <a:bodyPr/>
          <a:lstStyle/>
          <a:p>
            <a:r>
              <a:rPr lang="en-US" dirty="0"/>
              <a:t>Phishing</a:t>
            </a:r>
          </a:p>
        </p:txBody>
      </p:sp>
      <p:pic>
        <p:nvPicPr>
          <p:cNvPr id="8" name="Picture 2" descr="C:\Users\mark.a.phillipp\Desktop\phishi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886200"/>
            <a:ext cx="7295149" cy="2500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513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Remains on the IRS “Dirty Dozen” List of Tax Scams </a:t>
            </a:r>
          </a:p>
          <a:p>
            <a:r>
              <a:rPr lang="en-US" dirty="0"/>
              <a:t>The IRS does not initiate taxpayer communications through email</a:t>
            </a:r>
          </a:p>
          <a:p>
            <a:r>
              <a:rPr lang="en-US" dirty="0" smtClean="0"/>
              <a:t>Scammers </a:t>
            </a:r>
            <a:r>
              <a:rPr lang="en-US" dirty="0"/>
              <a:t>send email claiming to be from IRS</a:t>
            </a:r>
          </a:p>
          <a:p>
            <a:r>
              <a:rPr lang="en-US" dirty="0"/>
              <a:t>Requests that you click on a link to fill out a form </a:t>
            </a:r>
          </a:p>
          <a:p>
            <a:pPr lvl="1"/>
            <a:r>
              <a:rPr lang="en-US" dirty="0"/>
              <a:t>Malicious link</a:t>
            </a:r>
          </a:p>
          <a:p>
            <a:pPr lvl="1"/>
            <a:r>
              <a:rPr lang="en-US" dirty="0"/>
              <a:t>Form asks for personal information</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a:t>Internal Revenue Service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59868" y="2971800"/>
            <a:ext cx="3570938" cy="3200400"/>
          </a:xfrm>
          <a:prstGeom prst="rect">
            <a:avLst/>
          </a:prstGeom>
          <a:ln>
            <a:solidFill>
              <a:schemeClr val="tx2"/>
            </a:solidFill>
          </a:ln>
        </p:spPr>
      </p:pic>
      <p:pic>
        <p:nvPicPr>
          <p:cNvPr id="5" name="Picture 5">
            <a:extLst>
              <a:ext uri="{FF2B5EF4-FFF2-40B4-BE49-F238E27FC236}">
                <a16:creationId xmlns:a16="http://schemas.microsoft.com/office/drawing/2014/main" id="{F241F1B8-7548-40FB-ADFB-4033681CAD63}"/>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74222" y="3850433"/>
            <a:ext cx="2743200" cy="1645920"/>
          </a:xfrm>
          <a:prstGeom prst="rect">
            <a:avLst/>
          </a:prstGeom>
        </p:spPr>
      </p:pic>
    </p:spTree>
    <p:extLst>
      <p:ext uri="{BB962C8B-B14F-4D97-AF65-F5344CB8AC3E}">
        <p14:creationId xmlns:p14="http://schemas.microsoft.com/office/powerpoint/2010/main" val="259361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0"/>
            <a:ext cx="4265613" cy="4886325"/>
          </a:xfrm>
        </p:spPr>
        <p:txBody>
          <a:bodyPr/>
          <a:lstStyle/>
          <a:p>
            <a:r>
              <a:rPr lang="en-US" sz="1800" dirty="0"/>
              <a:t>Information is collected on a person and then used to convince the individual that the sender is a legitimate entity that “knows” the victim</a:t>
            </a:r>
          </a:p>
        </p:txBody>
      </p:sp>
      <p:sp>
        <p:nvSpPr>
          <p:cNvPr id="2" name="Title 1"/>
          <p:cNvSpPr>
            <a:spLocks noGrp="1"/>
          </p:cNvSpPr>
          <p:nvPr>
            <p:ph type="title"/>
          </p:nvPr>
        </p:nvSpPr>
        <p:spPr>
          <a:xfrm>
            <a:off x="1562100" y="0"/>
            <a:ext cx="6024563" cy="1066800"/>
          </a:xfrm>
        </p:spPr>
        <p:txBody>
          <a:bodyPr/>
          <a:lstStyle/>
          <a:p>
            <a:r>
              <a:rPr lang="en-US" dirty="0"/>
              <a:t>Spear Phishing</a:t>
            </a:r>
          </a:p>
        </p:txBody>
      </p:sp>
      <p:pic>
        <p:nvPicPr>
          <p:cNvPr id="1026" name="Picture 2" descr="C:\Users\richard.o.wightman\Desktop\Phis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690" y="3733800"/>
            <a:ext cx="346291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chard.o.wightman\Desktop\lrg_blog_spearphish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8051" y="1295400"/>
            <a:ext cx="4125686" cy="20622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ichard.o.wightman\Desktop\Graphics\4_19_11DriveByDownloadEmai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6154" y="3457072"/>
            <a:ext cx="4197583" cy="2867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acae42-757b-4e8f-9ea3-c1fcbb1da276">
      <Terms xmlns="http://schemas.microsoft.com/office/infopath/2007/PartnerControls"/>
    </lcf76f155ced4ddcb4097134ff3c332f>
    <TaxCatchAll xmlns="63f9942d-a9d6-4245-a3e3-a2d3b0717f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40B6F6B73B0645BD542FDE4CF6660D" ma:contentTypeVersion="15" ma:contentTypeDescription="Create a new document." ma:contentTypeScope="" ma:versionID="5781259d48792ebdaf3af9cbb16f36a3">
  <xsd:schema xmlns:xsd="http://www.w3.org/2001/XMLSchema" xmlns:xs="http://www.w3.org/2001/XMLSchema" xmlns:p="http://schemas.microsoft.com/office/2006/metadata/properties" xmlns:ns2="6dacae42-757b-4e8f-9ea3-c1fcbb1da276" xmlns:ns3="63f9942d-a9d6-4245-a3e3-a2d3b0717fbc" targetNamespace="http://schemas.microsoft.com/office/2006/metadata/properties" ma:root="true" ma:fieldsID="381142292602dc93e174a0c80d548172" ns2:_="" ns3:_="">
    <xsd:import namespace="6dacae42-757b-4e8f-9ea3-c1fcbb1da276"/>
    <xsd:import namespace="63f9942d-a9d6-4245-a3e3-a2d3b0717f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cae42-757b-4e8f-9ea3-c1fcbb1da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9942d-a9d6-4245-a3e3-a2d3b0717fb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5402d66-7928-4b9d-a982-71b4e01e580c}" ma:internalName="TaxCatchAll" ma:showField="CatchAllData" ma:web="63f9942d-a9d6-4245-a3e3-a2d3b0717f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524152-EE59-463D-BA73-0B235D8AD6C5}">
  <ds:schemaRefs>
    <ds:schemaRef ds:uri="http://schemas.microsoft.com/sharepoint/v3/contenttype/forms"/>
  </ds:schemaRefs>
</ds:datastoreItem>
</file>

<file path=customXml/itemProps2.xml><?xml version="1.0" encoding="utf-8"?>
<ds:datastoreItem xmlns:ds="http://schemas.openxmlformats.org/officeDocument/2006/customXml" ds:itemID="{ACC2A315-8F72-424D-B10B-EDE3E1921AEE}">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purl.org/dc/elements/1.1/"/>
    <ds:schemaRef ds:uri="9531640f-78ea-4460-8e48-ef690617333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3AC19BF-1CB4-45C2-83BF-B121E67F0368}"/>
</file>

<file path=docProps/app.xml><?xml version="1.0" encoding="utf-8"?>
<Properties xmlns="http://schemas.openxmlformats.org/officeDocument/2006/extended-properties" xmlns:vt="http://schemas.openxmlformats.org/officeDocument/2006/docPropsVTypes">
  <Template/>
  <TotalTime>5534</TotalTime>
  <Words>2033</Words>
  <Application>Microsoft Office PowerPoint</Application>
  <PresentationFormat>On-screen Show (4:3)</PresentationFormat>
  <Paragraphs>195</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1_Default Design</vt:lpstr>
      <vt:lpstr>Phishing  DD MMM YY</vt:lpstr>
      <vt:lpstr>Overview</vt:lpstr>
      <vt:lpstr>References</vt:lpstr>
      <vt:lpstr>Operations Security </vt:lpstr>
      <vt:lpstr>Phishing</vt:lpstr>
      <vt:lpstr>Phishing Attack</vt:lpstr>
      <vt:lpstr>Phishing</vt:lpstr>
      <vt:lpstr>Internal Revenue Service</vt:lpstr>
      <vt:lpstr>Spear Phishing</vt:lpstr>
      <vt:lpstr>Spear Phishing</vt:lpstr>
      <vt:lpstr>Whaling</vt:lpstr>
      <vt:lpstr>Cat Phishing</vt:lpstr>
      <vt:lpstr>Vishing</vt:lpstr>
      <vt:lpstr>Smishing</vt:lpstr>
      <vt:lpstr>Identifying a Phishing Scam</vt:lpstr>
      <vt:lpstr>Protect Yourself</vt:lpstr>
      <vt:lpstr>Summary</vt:lpstr>
      <vt:lpstr>Contact Information</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Farnsworth, Daniel A LTJG USN NAVIFOR SUFFOLK VA (USA)</cp:lastModifiedBy>
  <cp:revision>369</cp:revision>
  <cp:lastPrinted>2016-02-02T18:00:14Z</cp:lastPrinted>
  <dcterms:created xsi:type="dcterms:W3CDTF">2003-10-17T13:47:06Z</dcterms:created>
  <dcterms:modified xsi:type="dcterms:W3CDTF">2024-08-23T13:24:34Z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0x010100A07514B668718747B50FD8D3FBC9A9FD</vt:lpwstr>
  </property>
  <property fmtid="{D5CDD505-2E9C-101B-9397-08002B2CF9AE}" pid="3" name="MediaServiceImageTags">
    <vt:lpwstr/>
  </property>
</Properties>
</file>